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515D4-250E-4DD1-AD00-EFD5A15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AB1BE-3EC6-4A0A-8947-59A8A35B9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E8188-6E9C-43D5-9B93-A67FCC1E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7013C-D2A4-4A63-BFBA-74B96238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5E591E-3959-4A22-ADA3-7994D44F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509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549C4-7915-4AC8-A398-15E0F52CA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6F0AC4-6316-4A32-AF9A-54D25ACB8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9694EE-9578-4153-9F5A-4F636C32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182CC-79F0-4C8E-B6D4-838634A0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DF57CF-7013-4CAD-80EF-A9AD19D9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62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C8B0B8E-11FE-4260-BD3A-D0DCD6A99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2C8C73-B4F0-45E1-B7DF-2123B28E5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5CFB43-77CA-48A4-BB6D-7862B5B5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AE5D5-0737-4140-B4A2-F520EDB9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72B663-E178-4BE9-9E4A-713910A61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40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98DD6-E02F-407C-873F-D5A6B034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AC58BA-D552-4CB2-AB8B-1CBB9618E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02A03F-708A-4575-AABA-668DBEB8B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A34B06-9544-428E-89DC-50BDA911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FA8E07-615E-48E7-8BDE-6A73270A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88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2B693-37E1-4D37-8EDD-D63759A9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A39A09-4467-4D9B-8C64-2ACE9AF9D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85F602-3B54-49C2-9B45-00D5F4E1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1995C9-3B7E-4EBE-8DA6-D32731F2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7625CA-D796-4D9F-B168-E5C75238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192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1805F4-2CB7-4944-9401-A8327428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5B0A62-EE7F-4617-B940-D959F643F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D69A1B-6863-4C17-99A9-3A6B33A6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8FAA4D-2881-4304-9984-C7375202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B5E2EA-735F-45CB-8141-E081F072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4A7AF3-341E-4D22-B51C-4DD3BDC4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47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A74C8-FB04-41E6-BFFA-268ABFF4F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96AF16-F7F3-4E40-8663-E9B014A3B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F3F921-B83D-4BBC-8C46-84CB79E18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BA74AB-5BC0-4CE8-9D11-2A3517444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928425-CD18-4C5C-B17D-5C25D745E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2533DA-6903-4453-A7B5-1045D8016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4C6E8B-8607-482D-B741-18FF3CB0E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C4CC25C-E3EF-45CA-9C80-C26064936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9345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49CF2-B75D-4243-8C33-EB986E187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9A14977-1E06-456E-9072-8BAC187E7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B13529-56A6-4733-B56E-1A09B3C2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E5CEF9-39ED-4033-B4D8-A8EF4CAD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133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C1B7EA-19CC-41B8-A4BB-4D84A846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9FCC73-E4D7-402F-AAD5-FDE547C9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76453A-A0BA-4FFC-BCCE-ED9FC42F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443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5DE31-D215-423B-86A2-3ADAC32EC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ADA86-4934-4F46-B796-56835668E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B236AE-73B5-4090-A0AC-0541EC069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812608-258F-4161-9CE8-AD0ED5BA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2D4FA4-F924-4281-9121-B5794A19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21363E-DE43-40DB-AF02-FC35222DE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580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5FEB5-F206-4C6B-9A6B-9F46C44F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C46BB3-0F9B-42FD-9941-B4E1B5775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FDD412-B824-4893-80B7-F73697F1F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F685BF-3824-48AF-9A0C-4182B0D7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546ECC-EDAD-4D6C-8821-5AB04760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6BD2E0-B644-4CCB-A301-430CBA5D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109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76D7F7-32B6-4CBF-BAB3-DA7DECEB0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FFE15F-0041-4088-AFA5-EE7B4F26A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55BBB3-6D3B-4519-BE5B-5F052B817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4A6D8-72F1-4C73-A435-003D988BC2F2}" type="datetimeFigureOut">
              <a:rPr lang="es-CO" smtClean="0"/>
              <a:t>30/10/2020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2AD23-CE85-460B-AF36-B0B2D3741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AF2C1-F01B-4FE1-B6B6-A21E7C733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76F0-4F5A-43B4-8DBB-FD4D082DAE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162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0C48E033-B006-41B9-B6B3-F190DFE4A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883" y="2884945"/>
            <a:ext cx="11171578" cy="803413"/>
          </a:xfrm>
          <a:solidFill>
            <a:srgbClr val="FFFBEF"/>
          </a:solidFill>
          <a:ln w="28575">
            <a:solidFill>
              <a:srgbClr val="FF944B"/>
            </a:solidFill>
          </a:ln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s-CO" sz="1800" b="1" dirty="0"/>
              <a:t>LOS CONOCIMIENTOS, LOS VALORES, LAS EMOCIONES, LAS ACTITUDES Y LAS PRÁCTICAS </a:t>
            </a:r>
            <a:br>
              <a:rPr lang="es-CO" sz="1800" b="1" dirty="0"/>
            </a:br>
            <a:r>
              <a:rPr lang="es-CO" sz="1800" b="1" dirty="0"/>
              <a:t>EN LA GESTIÓN DE RESIDUOS SON INADEACUADAS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1B13AF3-8143-4FCD-AEAC-597432958804}"/>
              </a:ext>
            </a:extLst>
          </p:cNvPr>
          <p:cNvSpPr txBox="1"/>
          <p:nvPr/>
        </p:nvSpPr>
        <p:spPr>
          <a:xfrm>
            <a:off x="179731" y="6312309"/>
            <a:ext cx="1414668" cy="307777"/>
          </a:xfrm>
          <a:prstGeom prst="rect">
            <a:avLst/>
          </a:prstGeom>
          <a:noFill/>
          <a:ln w="12700">
            <a:solidFill>
              <a:srgbClr val="FFB46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CAUSAS</a:t>
            </a:r>
            <a:endParaRPr lang="es-CO" sz="16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19888E5-E343-4527-A9A2-0BDA3B589469}"/>
              </a:ext>
            </a:extLst>
          </p:cNvPr>
          <p:cNvSpPr txBox="1"/>
          <p:nvPr/>
        </p:nvSpPr>
        <p:spPr>
          <a:xfrm>
            <a:off x="3146560" y="6193041"/>
            <a:ext cx="5923721" cy="553998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No se cuenta aún con un criterio unificado y estable sobre </a:t>
            </a:r>
            <a:br>
              <a:rPr lang="es-CO" sz="1500" dirty="0"/>
            </a:br>
            <a:r>
              <a:rPr lang="es-CO" sz="1500" dirty="0"/>
              <a:t>gestión de residuos y manejo de materiales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E98D016-6CAE-4BB0-9811-92D83C7939FD}"/>
              </a:ext>
            </a:extLst>
          </p:cNvPr>
          <p:cNvSpPr txBox="1"/>
          <p:nvPr/>
        </p:nvSpPr>
        <p:spPr>
          <a:xfrm>
            <a:off x="4400552" y="4860024"/>
            <a:ext cx="3390896" cy="1077218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La ciudadanía no ha recibido suficiente formación sobre separación en la fuente ni sobre los tipos de materiales y su manejo respectivo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F5EEF44-8250-438E-B2C6-E57AC5C44902}"/>
              </a:ext>
            </a:extLst>
          </p:cNvPr>
          <p:cNvSpPr txBox="1"/>
          <p:nvPr/>
        </p:nvSpPr>
        <p:spPr>
          <a:xfrm>
            <a:off x="8508723" y="4825656"/>
            <a:ext cx="3207024" cy="1046440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La ciudadanía no cuenta con recipientes o materiales adecuados para separar y gestionar los distintos tipos de residuos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C9F5115-C472-496E-8830-60D4AB25CFFB}"/>
              </a:ext>
            </a:extLst>
          </p:cNvPr>
          <p:cNvSpPr txBox="1"/>
          <p:nvPr/>
        </p:nvSpPr>
        <p:spPr>
          <a:xfrm>
            <a:off x="544170" y="4842081"/>
            <a:ext cx="2981740" cy="1015663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La ciudadanía percibe los residuos como algo negativo y que genera frustración. No hay motivaciones para trabajar con los residuos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F946977-D605-4599-AC13-F466C055B651}"/>
              </a:ext>
            </a:extLst>
          </p:cNvPr>
          <p:cNvSpPr txBox="1"/>
          <p:nvPr/>
        </p:nvSpPr>
        <p:spPr>
          <a:xfrm>
            <a:off x="4400551" y="3904348"/>
            <a:ext cx="3390897" cy="784830"/>
          </a:xfrm>
          <a:prstGeom prst="rect">
            <a:avLst/>
          </a:prstGeom>
          <a:solidFill>
            <a:schemeClr val="bg1"/>
          </a:solidFill>
          <a:ln w="28575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NO SE CUENTA CON SUFICIENTES CONOCIMIENTOS SOBRE GESTIÓN DE RESIDUOS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C0CB098-740E-4BF7-9372-6A713228A141}"/>
              </a:ext>
            </a:extLst>
          </p:cNvPr>
          <p:cNvSpPr txBox="1"/>
          <p:nvPr/>
        </p:nvSpPr>
        <p:spPr>
          <a:xfrm>
            <a:off x="8508722" y="3997112"/>
            <a:ext cx="3207025" cy="553998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ACTITUDES Y PRÁCTICAS NEGATIVAS ACERCA DE LOS RESIDUOS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D788349-A13A-4A79-8513-C7184C24D171}"/>
              </a:ext>
            </a:extLst>
          </p:cNvPr>
          <p:cNvSpPr txBox="1"/>
          <p:nvPr/>
        </p:nvSpPr>
        <p:spPr>
          <a:xfrm>
            <a:off x="544169" y="3997112"/>
            <a:ext cx="2981740" cy="553998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EMOCIONES NEGATIVAS ACERCA </a:t>
            </a:r>
            <a:br>
              <a:rPr lang="es-CO" sz="1500" dirty="0"/>
            </a:br>
            <a:r>
              <a:rPr lang="es-CO" sz="1500" dirty="0"/>
              <a:t>DE LOS RESIDUOS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1E6B88E-BB81-4976-BC39-1D82199AB7DF}"/>
              </a:ext>
            </a:extLst>
          </p:cNvPr>
          <p:cNvSpPr txBox="1"/>
          <p:nvPr/>
        </p:nvSpPr>
        <p:spPr>
          <a:xfrm>
            <a:off x="4392265" y="1080674"/>
            <a:ext cx="3390896" cy="1569660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Entre la ciudadanía hay confusión acerca de qué tipo de materiales se pueden reutilizar, cuáles se deben limpiar antes de entregarlos y por qué, y de qué modo debe aprovechar y disponer sus desechos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F84D3CA-6425-4EBE-84C7-DCA101FFF71A}"/>
              </a:ext>
            </a:extLst>
          </p:cNvPr>
          <p:cNvSpPr txBox="1"/>
          <p:nvPr/>
        </p:nvSpPr>
        <p:spPr>
          <a:xfrm>
            <a:off x="8500436" y="1046306"/>
            <a:ext cx="3207024" cy="569387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Inadecuada e insuficiente separación de residuos en la fuente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6B799F0-722D-4F89-947B-C3A87B3CD7B9}"/>
              </a:ext>
            </a:extLst>
          </p:cNvPr>
          <p:cNvSpPr txBox="1"/>
          <p:nvPr/>
        </p:nvSpPr>
        <p:spPr>
          <a:xfrm>
            <a:off x="535883" y="1075983"/>
            <a:ext cx="2981740" cy="1246495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Prepondera el desinterés y la sensación y de que no hay nada que podamos hacer para disminuir la cantidad de residuos y aumentar el nivel de aprovechamiento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95BBA59-F6CD-45DD-B9A4-D202509CB2DC}"/>
              </a:ext>
            </a:extLst>
          </p:cNvPr>
          <p:cNvSpPr txBox="1"/>
          <p:nvPr/>
        </p:nvSpPr>
        <p:spPr>
          <a:xfrm>
            <a:off x="8488845" y="1838966"/>
            <a:ext cx="3207024" cy="569387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La cantidad de residuos aprovechables sigue siendo muy baja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4286D38-7E01-4018-A1C8-2FDB0001981C}"/>
              </a:ext>
            </a:extLst>
          </p:cNvPr>
          <p:cNvSpPr txBox="1"/>
          <p:nvPr/>
        </p:nvSpPr>
        <p:spPr>
          <a:xfrm>
            <a:off x="10479983" y="279181"/>
            <a:ext cx="1414668" cy="307777"/>
          </a:xfrm>
          <a:prstGeom prst="rect">
            <a:avLst/>
          </a:prstGeom>
          <a:noFill/>
          <a:ln w="12700">
            <a:solidFill>
              <a:srgbClr val="FFB46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EFECTOS</a:t>
            </a:r>
            <a:endParaRPr lang="es-CO" sz="1600" b="1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2DB9D8F-A3EF-41CC-AA78-D2A324E3EF43}"/>
              </a:ext>
            </a:extLst>
          </p:cNvPr>
          <p:cNvSpPr txBox="1"/>
          <p:nvPr/>
        </p:nvSpPr>
        <p:spPr>
          <a:xfrm>
            <a:off x="3125852" y="206840"/>
            <a:ext cx="5923721" cy="553998"/>
          </a:xfrm>
          <a:prstGeom prst="rect">
            <a:avLst/>
          </a:prstGeom>
          <a:noFill/>
          <a:ln w="12700">
            <a:solidFill>
              <a:srgbClr val="FF896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No se consiguen actos de reflexión permanente acerca del consumo y del manejo que le damos en Bogotá a los residuos</a:t>
            </a:r>
          </a:p>
        </p:txBody>
      </p:sp>
    </p:spTree>
    <p:extLst>
      <p:ext uri="{BB962C8B-B14F-4D97-AF65-F5344CB8AC3E}">
        <p14:creationId xmlns:p14="http://schemas.microsoft.com/office/powerpoint/2010/main" val="165464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8F3F5-1892-4F52-A81A-92A70833B87A}"/>
              </a:ext>
            </a:extLst>
          </p:cNvPr>
          <p:cNvSpPr txBox="1">
            <a:spLocks/>
          </p:cNvSpPr>
          <p:nvPr/>
        </p:nvSpPr>
        <p:spPr>
          <a:xfrm>
            <a:off x="535883" y="3017305"/>
            <a:ext cx="11171578" cy="803413"/>
          </a:xfrm>
          <a:prstGeom prst="rect">
            <a:avLst/>
          </a:prstGeom>
          <a:solidFill>
            <a:srgbClr val="ECF5E7"/>
          </a:solidFill>
          <a:ln w="28575">
            <a:solidFill>
              <a:srgbClr val="00B050"/>
            </a:solidFill>
          </a:ln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s-CO" sz="1800" b="1" dirty="0"/>
              <a:t>CAMBIAR LOS COMPORTAMIENTOS RELACIONADOS CON LA GESTIÓN DE RESIDUOS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E1B541-01C0-4B16-A8C1-E83C1CA1463C}"/>
              </a:ext>
            </a:extLst>
          </p:cNvPr>
          <p:cNvSpPr txBox="1"/>
          <p:nvPr/>
        </p:nvSpPr>
        <p:spPr>
          <a:xfrm>
            <a:off x="4392265" y="4043421"/>
            <a:ext cx="3390897" cy="55399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b="1" dirty="0"/>
              <a:t>AUMENTAR EL CONOCIMIENTO ACERCA DE LA GESTIÓN DE RESIDUOS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5E2BF59-0776-45AA-929F-CF3840737D13}"/>
              </a:ext>
            </a:extLst>
          </p:cNvPr>
          <p:cNvSpPr txBox="1"/>
          <p:nvPr/>
        </p:nvSpPr>
        <p:spPr>
          <a:xfrm>
            <a:off x="8487184" y="4043421"/>
            <a:ext cx="3207025" cy="55399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PROMOVER PRÁCTICAS ADECUADAS EN LA GESTIÓN DE RESIDUOS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F6DE4F3-7644-46F7-ADEC-63B18C75DF42}"/>
              </a:ext>
            </a:extLst>
          </p:cNvPr>
          <p:cNvSpPr txBox="1"/>
          <p:nvPr/>
        </p:nvSpPr>
        <p:spPr>
          <a:xfrm>
            <a:off x="535883" y="4043421"/>
            <a:ext cx="2981740" cy="55399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PROMOVER EMOCIONES POSITIVAS ACERCA DE LOS RESIDUOS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0FFFC5-0DD9-4EE3-B115-846CDA499EA8}"/>
              </a:ext>
            </a:extLst>
          </p:cNvPr>
          <p:cNvSpPr txBox="1"/>
          <p:nvPr/>
        </p:nvSpPr>
        <p:spPr>
          <a:xfrm>
            <a:off x="4392265" y="4859717"/>
            <a:ext cx="3390896" cy="107721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Desarrollar acciones pedagógicas para la ciudadanía sobre separación en la fuente, sobre los tipos de materiales y su manejo respectivo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81B4183-48E7-4908-9A63-D70A5832D470}"/>
              </a:ext>
            </a:extLst>
          </p:cNvPr>
          <p:cNvSpPr txBox="1"/>
          <p:nvPr/>
        </p:nvSpPr>
        <p:spPr>
          <a:xfrm>
            <a:off x="8398142" y="4864137"/>
            <a:ext cx="3491123" cy="101566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Distribuir entre la ciudadanía información sobre recipientes idóneos que contribuyan a las tareas de separación y gestión de residuos en la fuente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69D35F6-7F99-4048-9D9C-87B4E84B9A48}"/>
              </a:ext>
            </a:extLst>
          </p:cNvPr>
          <p:cNvSpPr txBox="1"/>
          <p:nvPr/>
        </p:nvSpPr>
        <p:spPr>
          <a:xfrm>
            <a:off x="535883" y="4899473"/>
            <a:ext cx="2981740" cy="101566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Visibilizar comportamientos positivos o ejemplares en el cumplimiento de prácticas de separación y de manejo de residuos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ACFE315-1CA4-4317-B345-7708140AA483}"/>
              </a:ext>
            </a:extLst>
          </p:cNvPr>
          <p:cNvSpPr txBox="1"/>
          <p:nvPr/>
        </p:nvSpPr>
        <p:spPr>
          <a:xfrm>
            <a:off x="219489" y="6323206"/>
            <a:ext cx="1414668" cy="30777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MEDIOS</a:t>
            </a:r>
            <a:endParaRPr lang="es-CO" sz="1600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3E9064D-9F31-416E-8590-B73FF5482101}"/>
              </a:ext>
            </a:extLst>
          </p:cNvPr>
          <p:cNvSpPr txBox="1"/>
          <p:nvPr/>
        </p:nvSpPr>
        <p:spPr>
          <a:xfrm>
            <a:off x="3125852" y="6199233"/>
            <a:ext cx="5923721" cy="55399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Investigar, aclarar y unificar los criterios acerca de las características y acerca del manejo de los diversos materiales de residuos en la fuente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274FE49-2913-46C0-A977-0E5F64E9EF8E}"/>
              </a:ext>
            </a:extLst>
          </p:cNvPr>
          <p:cNvSpPr txBox="1"/>
          <p:nvPr/>
        </p:nvSpPr>
        <p:spPr>
          <a:xfrm>
            <a:off x="4392264" y="1061349"/>
            <a:ext cx="3390896" cy="156966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dirty="0"/>
              <a:t>Adelantar procesos o actividades de interacción entre la ciudadanía que fomenten intercambio activo de información, de conocimiento y de experiencias positivas de gestión y aprovechamiento de residuos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D99C2AC-BE28-41D8-B1A9-BDD0213C2F9E}"/>
              </a:ext>
            </a:extLst>
          </p:cNvPr>
          <p:cNvSpPr txBox="1"/>
          <p:nvPr/>
        </p:nvSpPr>
        <p:spPr>
          <a:xfrm>
            <a:off x="8500436" y="2061622"/>
            <a:ext cx="3207024" cy="56938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Mejorar las acciones de separación de residuos en la fuente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022BB1B-39D0-43AD-B5CE-7C2BBD7532F5}"/>
              </a:ext>
            </a:extLst>
          </p:cNvPr>
          <p:cNvSpPr txBox="1"/>
          <p:nvPr/>
        </p:nvSpPr>
        <p:spPr>
          <a:xfrm>
            <a:off x="422414" y="1073158"/>
            <a:ext cx="3273287" cy="152349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Propiciar mecanismos en los que la presión social genere efectos motivadores que modifiquen la sensación que producen los desechos, para que generen más compromiso y acción, que frustración o repulsión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4CF239C-1F66-44CA-A472-7A8CF60AF37D}"/>
              </a:ext>
            </a:extLst>
          </p:cNvPr>
          <p:cNvSpPr txBox="1"/>
          <p:nvPr/>
        </p:nvSpPr>
        <p:spPr>
          <a:xfrm>
            <a:off x="8500436" y="1022623"/>
            <a:ext cx="3207024" cy="80791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50" dirty="0"/>
              <a:t>Aumentar el nivel de aprovechamiento de residuos o la cantidad de materiales aprovechables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EE22821-5871-4D18-A00A-CDFDB1195D36}"/>
              </a:ext>
            </a:extLst>
          </p:cNvPr>
          <p:cNvSpPr txBox="1"/>
          <p:nvPr/>
        </p:nvSpPr>
        <p:spPr>
          <a:xfrm>
            <a:off x="10571086" y="204241"/>
            <a:ext cx="1414668" cy="307777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FINES</a:t>
            </a:r>
            <a:endParaRPr lang="es-CO" sz="1600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0F323D0-0730-48EA-952A-6601CE760133}"/>
              </a:ext>
            </a:extLst>
          </p:cNvPr>
          <p:cNvSpPr txBox="1"/>
          <p:nvPr/>
        </p:nvSpPr>
        <p:spPr>
          <a:xfrm>
            <a:off x="2119517" y="178744"/>
            <a:ext cx="7858538" cy="55399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500" dirty="0"/>
              <a:t>Conseguir en la ciudadanía hábitos de reflexión y de acción permanente acerca de nuestros consumos y de lo que hacemos con los residuos</a:t>
            </a:r>
          </a:p>
        </p:txBody>
      </p:sp>
    </p:spTree>
    <p:extLst>
      <p:ext uri="{BB962C8B-B14F-4D97-AF65-F5344CB8AC3E}">
        <p14:creationId xmlns:p14="http://schemas.microsoft.com/office/powerpoint/2010/main" val="2716550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456</Words>
  <Application>Microsoft Office PowerPoint</Application>
  <PresentationFormat>Panorámica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LOS CONOCIMIENTOS, LOS VALORES, LAS EMOCIONES, LAS ACTITUDES Y LAS PRÁCTICAS  EN LA GESTIÓN DE RESIDUOS SON INADEACUADAS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CONOCIMIENTOS, LOS VALORES, LAS EMOCIONES, LAS ACTITUDES Y LAS PRÁCTICAS  EN LA GESTIÓN DE RESIDUOS SON INADEACUADAS</dc:title>
  <dc:creator>User</dc:creator>
  <cp:lastModifiedBy>Monica Andrea Bonilla Velasco</cp:lastModifiedBy>
  <cp:revision>4</cp:revision>
  <dcterms:created xsi:type="dcterms:W3CDTF">2020-10-30T13:42:54Z</dcterms:created>
  <dcterms:modified xsi:type="dcterms:W3CDTF">2020-10-30T14:12:28Z</dcterms:modified>
</cp:coreProperties>
</file>